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95" r:id="rId1"/>
  </p:sldMasterIdLst>
  <p:notesMasterIdLst>
    <p:notesMasterId r:id="rId18"/>
  </p:notesMasterIdLst>
  <p:handoutMasterIdLst>
    <p:handoutMasterId r:id="rId19"/>
  </p:handoutMasterIdLst>
  <p:sldIdLst>
    <p:sldId id="886" r:id="rId2"/>
    <p:sldId id="870" r:id="rId3"/>
    <p:sldId id="871" r:id="rId4"/>
    <p:sldId id="872" r:id="rId5"/>
    <p:sldId id="873" r:id="rId6"/>
    <p:sldId id="874" r:id="rId7"/>
    <p:sldId id="875" r:id="rId8"/>
    <p:sldId id="876" r:id="rId9"/>
    <p:sldId id="877" r:id="rId10"/>
    <p:sldId id="885" r:id="rId11"/>
    <p:sldId id="878" r:id="rId12"/>
    <p:sldId id="880" r:id="rId13"/>
    <p:sldId id="881" r:id="rId14"/>
    <p:sldId id="882" r:id="rId15"/>
    <p:sldId id="883" r:id="rId16"/>
    <p:sldId id="884" r:id="rId17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5" userDrawn="1">
          <p15:clr>
            <a:srgbClr val="A4A3A4"/>
          </p15:clr>
        </p15:guide>
        <p15:guide id="2" pos="2161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5050"/>
    <a:srgbClr val="CC0000"/>
    <a:srgbClr val="006600"/>
    <a:srgbClr val="33CC33"/>
    <a:srgbClr val="0000FF"/>
    <a:srgbClr val="D60093"/>
    <a:srgbClr val="FF0066"/>
    <a:srgbClr val="660066"/>
    <a:srgbClr val="CCFFFF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1436" autoAdjust="0"/>
  </p:normalViewPr>
  <p:slideViewPr>
    <p:cSldViewPr>
      <p:cViewPr varScale="1">
        <p:scale>
          <a:sx n="85" d="100"/>
          <a:sy n="85" d="100"/>
        </p:scale>
        <p:origin x="-1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288" y="-101"/>
      </p:cViewPr>
      <p:guideLst>
        <p:guide orient="horz" pos="3145"/>
        <p:guide orient="horz" pos="3127"/>
        <p:guide pos="2161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A9FE42D-C0CB-4C3A-8C6B-D525889D91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4469002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6B84575-A1FD-42DB-817E-267F4378CF15}" type="datetimeFigureOut">
              <a:rPr lang="en-US" altLang="zh-TW"/>
              <a:pPr>
                <a:defRPr/>
              </a:pPr>
              <a:t>2/2/2017</a:t>
            </a:fld>
            <a:endParaRPr lang="en-US" altLang="zh-TW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715714"/>
            <a:ext cx="5438775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5F3E8AA8-13EA-4D3B-A6CC-92ABCF21DA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63846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93456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413347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868865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36175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30D8-0D2F-45A0-A88E-910F5CE507C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040AF-0A8F-457B-908C-6988F7A7CFA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AE44-54B1-47DB-8D8B-EED93AB0AB2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A1-D2CE-47D0-A7DA-3B91F56B7C9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8" name="群組 7"/>
          <p:cNvGrpSpPr/>
          <p:nvPr userDrawn="1"/>
        </p:nvGrpSpPr>
        <p:grpSpPr>
          <a:xfrm>
            <a:off x="167002" y="136718"/>
            <a:ext cx="8862698" cy="742072"/>
            <a:chOff x="167002" y="77341"/>
            <a:chExt cx="8862698" cy="742072"/>
          </a:xfrm>
        </p:grpSpPr>
        <p:sp>
          <p:nvSpPr>
            <p:cNvPr id="9" name="Rectangle 24"/>
            <p:cNvSpPr>
              <a:spLocks noChangeArrowheads="1"/>
            </p:cNvSpPr>
            <p:nvPr userDrawn="1"/>
          </p:nvSpPr>
          <p:spPr bwMode="gray">
            <a:xfrm>
              <a:off x="1011238" y="639763"/>
              <a:ext cx="8018462" cy="317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1pPr>
              <a:lvl2pPr marL="742950" indent="-28575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2pPr>
              <a:lvl3pPr marL="11430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en-US" sz="2400" smtClean="0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167002" y="77341"/>
              <a:ext cx="736846" cy="74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98C8-4B8E-4E66-872E-301BBAB8B4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16706-8D7A-451B-83DE-2DD113AA69C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80267-F542-4FA4-BE4A-516F1186A2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2C82-91CE-470A-AFC4-4C2037C1A37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305-7EA8-4EE8-B24B-6A6CF1BE710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C8C7-8B2C-4E05-8565-F869C8A9E01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00907-8217-4EA9-8CC2-251E86ECB24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62303AE-BD03-4993-8FC6-754694AD46E3}" type="datetime1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2017/2/2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1</a:t>
            </a: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1A93D9A-A5EB-49FB-BB47-E9AB34397B3E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公教人員退休</a:t>
            </a:r>
            <a:r>
              <a:rPr lang="zh-TW" altLang="en-US" dirty="0"/>
              <a:t>制度</a:t>
            </a:r>
            <a:r>
              <a:rPr lang="zh-TW" altLang="en-US" dirty="0" smtClean="0"/>
              <a:t>改革方案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說明會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教育部人事處  </a:t>
            </a:r>
            <a:r>
              <a:rPr lang="en-US" altLang="zh-TW" sz="2800" dirty="0" smtClean="0">
                <a:latin typeface="+mn-ea"/>
              </a:rPr>
              <a:t>106.1.25</a:t>
            </a:r>
            <a:endParaRPr lang="zh-TW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44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067944" y="2420888"/>
            <a:ext cx="4752528" cy="4104456"/>
          </a:xfrm>
        </p:spPr>
        <p:txBody>
          <a:bodyPr>
            <a:normAutofit/>
          </a:bodyPr>
          <a:lstStyle/>
          <a:p>
            <a:r>
              <a:rPr lang="zh-TW" altLang="zh-TW" b="1" dirty="0">
                <a:latin typeface="+mn-ea"/>
              </a:rPr>
              <a:t>延後月退休金起支年齡：</a:t>
            </a:r>
            <a:r>
              <a:rPr lang="en-US" altLang="zh-TW" b="1" dirty="0">
                <a:latin typeface="+mn-ea"/>
              </a:rPr>
              <a:t/>
            </a:r>
            <a:br>
              <a:rPr lang="en-US" altLang="zh-TW" b="1" dirty="0">
                <a:latin typeface="+mn-ea"/>
              </a:rPr>
            </a:br>
            <a:r>
              <a:rPr lang="en-US" altLang="zh-TW" sz="2200" dirty="0">
                <a:latin typeface="+mn-ea"/>
              </a:rPr>
              <a:t>(1)</a:t>
            </a:r>
            <a:r>
              <a:rPr lang="zh-TW" altLang="zh-TW" sz="2200" dirty="0">
                <a:latin typeface="+mn-ea"/>
              </a:rPr>
              <a:t>高級中等以下教師：</a:t>
            </a:r>
            <a:r>
              <a:rPr lang="en-US" altLang="zh-TW" sz="2200" b="1" u="sng" dirty="0">
                <a:latin typeface="+mn-ea"/>
              </a:rPr>
              <a:t>60</a:t>
            </a:r>
            <a:r>
              <a:rPr lang="zh-TW" altLang="zh-TW" sz="2200" b="1" u="sng" dirty="0">
                <a:latin typeface="+mn-ea"/>
              </a:rPr>
              <a:t>歲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(</a:t>
            </a:r>
            <a:r>
              <a:rPr lang="en-US" altLang="zh-TW" sz="2200" dirty="0">
                <a:latin typeface="+mn-ea"/>
              </a:rPr>
              <a:t>2)</a:t>
            </a:r>
            <a:r>
              <a:rPr lang="zh-TW" altLang="zh-TW" sz="2200" dirty="0">
                <a:latin typeface="+mn-ea"/>
              </a:rPr>
              <a:t>其餘教育人員：</a:t>
            </a:r>
            <a:r>
              <a:rPr lang="en-US" altLang="zh-TW" sz="2200" b="1" u="sng" dirty="0">
                <a:latin typeface="+mn-ea"/>
              </a:rPr>
              <a:t>65</a:t>
            </a:r>
            <a:r>
              <a:rPr lang="zh-TW" altLang="zh-TW" sz="2200" b="1" u="sng" dirty="0" smtClean="0">
                <a:latin typeface="+mn-ea"/>
              </a:rPr>
              <a:t>歲</a:t>
            </a:r>
            <a:endParaRPr lang="en-US" altLang="zh-TW" sz="2200" b="1" u="sng" dirty="0" smtClean="0">
              <a:latin typeface="+mn-ea"/>
            </a:endParaRPr>
          </a:p>
          <a:p>
            <a:r>
              <a:rPr lang="en-US" altLang="zh-TW" sz="2200" b="1" dirty="0">
                <a:latin typeface="+mn-ea"/>
              </a:rPr>
              <a:t>10</a:t>
            </a:r>
            <a:r>
              <a:rPr lang="zh-TW" altLang="zh-TW" sz="2200" b="1" dirty="0">
                <a:latin typeface="+mn-ea"/>
              </a:rPr>
              <a:t>年</a:t>
            </a:r>
            <a:r>
              <a:rPr lang="zh-TW" altLang="zh-TW" sz="2200" dirty="0" smtClean="0">
                <a:latin typeface="+mn-ea"/>
              </a:rPr>
              <a:t>過渡期間</a:t>
            </a:r>
            <a:r>
              <a:rPr lang="zh-TW" altLang="en-US" sz="2200" dirty="0" smtClean="0">
                <a:latin typeface="+mn-ea"/>
              </a:rPr>
              <a:t>：</a:t>
            </a:r>
            <a:endParaRPr lang="en-US" altLang="zh-TW" sz="22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設計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zh-TW" sz="2000" dirty="0">
                <a:latin typeface="+mn-ea"/>
              </a:rPr>
              <a:t>年過渡期間至</a:t>
            </a:r>
            <a:r>
              <a:rPr lang="en-US" altLang="zh-TW" sz="2000" dirty="0">
                <a:latin typeface="+mn-ea"/>
              </a:rPr>
              <a:t>117</a:t>
            </a:r>
            <a:r>
              <a:rPr lang="zh-TW" altLang="zh-TW" sz="2000" dirty="0">
                <a:latin typeface="+mn-ea"/>
              </a:rPr>
              <a:t>年採單一</a:t>
            </a:r>
            <a:r>
              <a:rPr lang="zh-TW" altLang="zh-TW" sz="2000" dirty="0" smtClean="0">
                <a:latin typeface="+mn-ea"/>
              </a:rPr>
              <a:t>年齡</a:t>
            </a:r>
            <a:r>
              <a:rPr lang="en-US" altLang="zh-TW" sz="2000" dirty="0" smtClean="0">
                <a:latin typeface="+mn-ea"/>
              </a:rPr>
              <a:t>  </a:t>
            </a: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60</a:t>
            </a:r>
            <a:r>
              <a:rPr lang="zh-TW" altLang="zh-TW" sz="2000" dirty="0">
                <a:latin typeface="+mn-ea"/>
              </a:rPr>
              <a:t>歲起支，其餘教育人員自</a:t>
            </a:r>
            <a:r>
              <a:rPr lang="en-US" altLang="zh-TW" sz="2000" dirty="0">
                <a:latin typeface="+mn-ea"/>
              </a:rPr>
              <a:t>118</a:t>
            </a:r>
            <a:r>
              <a:rPr lang="zh-TW" altLang="zh-TW" sz="2000" dirty="0">
                <a:latin typeface="+mn-ea"/>
              </a:rPr>
              <a:t>年起</a:t>
            </a:r>
            <a:r>
              <a:rPr lang="zh-TW" altLang="zh-TW" sz="2000" dirty="0" smtClean="0">
                <a:latin typeface="+mn-ea"/>
              </a:rPr>
              <a:t>每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</a:t>
            </a:r>
            <a:r>
              <a:rPr lang="zh-TW" altLang="zh-TW" sz="2000" dirty="0" smtClean="0">
                <a:latin typeface="+mn-ea"/>
              </a:rPr>
              <a:t>年</a:t>
            </a:r>
            <a:r>
              <a:rPr lang="zh-TW" altLang="zh-TW" sz="2000" dirty="0">
                <a:latin typeface="+mn-ea"/>
              </a:rPr>
              <a:t>增加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歲至</a:t>
            </a:r>
            <a:r>
              <a:rPr lang="en-US" altLang="zh-TW" sz="2000" dirty="0">
                <a:latin typeface="+mn-ea"/>
              </a:rPr>
              <a:t>122</a:t>
            </a:r>
            <a:r>
              <a:rPr lang="zh-TW" altLang="zh-TW" sz="2000" dirty="0">
                <a:latin typeface="+mn-ea"/>
              </a:rPr>
              <a:t>年達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zh-TW" sz="2000" dirty="0" smtClean="0">
                <a:latin typeface="+mn-ea"/>
              </a:rPr>
              <a:t>歲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(</a:t>
            </a:r>
            <a:r>
              <a:rPr lang="zh-TW" altLang="zh-TW" sz="2000" dirty="0" smtClean="0">
                <a:latin typeface="+mn-ea"/>
              </a:rPr>
              <a:t>過渡期間</a:t>
            </a:r>
            <a:r>
              <a:rPr lang="zh-TW" altLang="zh-TW" sz="2000" dirty="0">
                <a:latin typeface="+mn-ea"/>
              </a:rPr>
              <a:t>指標數之年齡須年滿</a:t>
            </a:r>
            <a:r>
              <a:rPr lang="en-US" altLang="zh-TW" sz="2000" dirty="0">
                <a:latin typeface="+mn-ea"/>
              </a:rPr>
              <a:t>50</a:t>
            </a:r>
            <a:r>
              <a:rPr lang="zh-TW" altLang="zh-TW" sz="2000" dirty="0" smtClean="0">
                <a:latin typeface="+mn-ea"/>
              </a:rPr>
              <a:t>歲</a:t>
            </a:r>
            <a:r>
              <a:rPr lang="en-US" altLang="zh-TW" sz="2000" dirty="0" smtClean="0">
                <a:latin typeface="+mn-ea"/>
              </a:rPr>
              <a:t>)</a:t>
            </a:r>
          </a:p>
          <a:p>
            <a:r>
              <a:rPr lang="zh-TW" altLang="zh-TW" sz="2200" b="1" dirty="0">
                <a:latin typeface="+mn-ea"/>
              </a:rPr>
              <a:t>搭配實施展期及減額月</a:t>
            </a:r>
            <a:r>
              <a:rPr lang="zh-TW" altLang="zh-TW" sz="2200" b="1" dirty="0" smtClean="0">
                <a:latin typeface="+mn-ea"/>
              </a:rPr>
              <a:t>退休金</a:t>
            </a:r>
            <a:r>
              <a:rPr lang="zh-TW" altLang="en-US" sz="2200" b="1" dirty="0" smtClean="0">
                <a:latin typeface="+mn-ea"/>
              </a:rPr>
              <a:t>：</a:t>
            </a:r>
            <a:endParaRPr lang="en-US" altLang="zh-TW" sz="22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</a:t>
            </a:r>
            <a:r>
              <a:rPr lang="zh-TW" altLang="zh-TW" sz="2200" dirty="0" smtClean="0">
                <a:latin typeface="+mn-ea"/>
              </a:rPr>
              <a:t>每</a:t>
            </a:r>
            <a:r>
              <a:rPr lang="zh-TW" altLang="zh-TW" sz="2200" dirty="0">
                <a:latin typeface="+mn-ea"/>
              </a:rPr>
              <a:t>提前</a:t>
            </a:r>
            <a:r>
              <a:rPr lang="en-US" altLang="zh-TW" sz="2200" dirty="0">
                <a:latin typeface="+mn-ea"/>
              </a:rPr>
              <a:t>1</a:t>
            </a:r>
            <a:r>
              <a:rPr lang="zh-TW" altLang="zh-TW" sz="2200" dirty="0">
                <a:latin typeface="+mn-ea"/>
              </a:rPr>
              <a:t>年，扣減</a:t>
            </a:r>
            <a:r>
              <a:rPr lang="en-US" altLang="zh-TW" sz="2200" dirty="0">
                <a:latin typeface="+mn-ea"/>
              </a:rPr>
              <a:t>4%</a:t>
            </a:r>
            <a:r>
              <a:rPr lang="zh-TW" altLang="zh-TW" sz="2200" dirty="0">
                <a:latin typeface="+mn-ea"/>
              </a:rPr>
              <a:t>，最多提前</a:t>
            </a:r>
            <a:r>
              <a:rPr lang="en-US" altLang="zh-TW" sz="2200" dirty="0">
                <a:latin typeface="+mn-ea"/>
              </a:rPr>
              <a:t>5</a:t>
            </a:r>
            <a:r>
              <a:rPr lang="zh-TW" altLang="zh-TW" sz="2200" dirty="0" smtClean="0">
                <a:latin typeface="+mn-ea"/>
              </a:rPr>
              <a:t>年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endParaRPr lang="zh-TW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3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二、請領資格</a:t>
            </a:r>
            <a:r>
              <a:rPr lang="zh-TW" altLang="en-US" sz="3600" dirty="0" smtClean="0"/>
              <a:t>：教育人員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88027111"/>
              </p:ext>
            </p:extLst>
          </p:nvPr>
        </p:nvGraphicFramePr>
        <p:xfrm>
          <a:off x="251520" y="1992191"/>
          <a:ext cx="3672408" cy="4749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16930"/>
                <a:gridCol w="908496"/>
                <a:gridCol w="1035899"/>
                <a:gridCol w="1111083"/>
              </a:tblGrid>
              <a:tr h="450274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退休年度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法定年齡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展期及減額之計算基準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 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過渡期間指標數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年齡之合計數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84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指標數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基本年齡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76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至少需年滿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年齡高於或等於指標數即可支領全額月退休金，不受法定起支年齡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歲影響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78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zh-TW" sz="120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81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113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83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85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115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116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61(60)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62(60)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63(60)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64(60)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122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65(60)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3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/>
              <a:t>調整退撫基金提撥</a:t>
            </a:r>
            <a:r>
              <a:rPr lang="zh-TW" altLang="en-US" b="1" dirty="0" smtClean="0"/>
              <a:t>費率：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 </a:t>
            </a: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endParaRPr lang="en-US" altLang="zh-TW" b="1" dirty="0" smtClean="0"/>
          </a:p>
          <a:p>
            <a:r>
              <a:rPr lang="zh-TW" altLang="en-US" b="1" dirty="0" smtClean="0"/>
              <a:t>調降</a:t>
            </a:r>
            <a:r>
              <a:rPr lang="zh-TW" altLang="en-US" b="1" dirty="0"/>
              <a:t>退休所得節省費用挹</a:t>
            </a:r>
            <a:r>
              <a:rPr lang="zh-TW" altLang="en-US" b="1" dirty="0" smtClean="0"/>
              <a:t>注：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調降</a:t>
            </a:r>
            <a:r>
              <a:rPr lang="zh-TW" altLang="en-US" dirty="0"/>
              <a:t>退休所得和優惠存款利率所節省經費，扣除</a:t>
            </a:r>
            <a:r>
              <a:rPr lang="zh-TW" altLang="en-US" dirty="0" smtClean="0"/>
              <a:t>屬   </a:t>
            </a: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於</a:t>
            </a:r>
            <a:r>
              <a:rPr lang="zh-TW" altLang="en-US" dirty="0"/>
              <a:t>地方自籌款後之餘額，應全部挹注退撫基金。 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3" y="406449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三、財源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94158575"/>
              </p:ext>
            </p:extLst>
          </p:nvPr>
        </p:nvGraphicFramePr>
        <p:xfrm>
          <a:off x="1370508" y="3197155"/>
          <a:ext cx="2481412" cy="1167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0706"/>
                <a:gridCol w="1240706"/>
              </a:tblGrid>
              <a:tr h="3893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現行費率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12-15%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8%-12%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7980774"/>
              </p:ext>
            </p:extLst>
          </p:nvPr>
        </p:nvGraphicFramePr>
        <p:xfrm>
          <a:off x="5364088" y="3197157"/>
          <a:ext cx="2592288" cy="12399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/>
                <a:gridCol w="1296144"/>
              </a:tblGrid>
              <a:tr h="41331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調高費率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向右箭號 9"/>
          <p:cNvSpPr/>
          <p:nvPr/>
        </p:nvSpPr>
        <p:spPr>
          <a:xfrm>
            <a:off x="4144185" y="3529773"/>
            <a:ext cx="86409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90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971600" y="2492896"/>
            <a:ext cx="7848872" cy="3744416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b="1" dirty="0" smtClean="0"/>
              <a:t>退撫</a:t>
            </a:r>
            <a:r>
              <a:rPr lang="zh-TW" altLang="en-US" b="1" dirty="0"/>
              <a:t>基金投資</a:t>
            </a:r>
            <a:r>
              <a:rPr lang="zh-TW" altLang="en-US" b="1" dirty="0" smtClean="0"/>
              <a:t>鬆綁：</a:t>
            </a:r>
            <a:endParaRPr lang="zh-TW" altLang="en-US" b="1" dirty="0"/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、配合</a:t>
            </a:r>
            <a:r>
              <a:rPr lang="zh-TW" altLang="en-US" dirty="0">
                <a:latin typeface="+mn-ea"/>
              </a:rPr>
              <a:t>退撫基金長期經營性質，增加投資運用</a:t>
            </a:r>
            <a:r>
              <a:rPr lang="zh-TW" altLang="en-US" dirty="0" smtClean="0">
                <a:latin typeface="+mn-ea"/>
              </a:rPr>
              <a:t>項目（另類投資、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</a:t>
            </a:r>
            <a:r>
              <a:rPr lang="zh-TW" altLang="en-US" dirty="0" smtClean="0">
                <a:latin typeface="+mn-ea"/>
              </a:rPr>
              <a:t>不動產）。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、建立獎懲機制，提升委託經營</a:t>
            </a:r>
            <a:r>
              <a:rPr lang="zh-TW" altLang="en-US" dirty="0">
                <a:latin typeface="+mn-ea"/>
              </a:rPr>
              <a:t>績效。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en-US" dirty="0">
              <a:latin typeface="+mn-ea"/>
            </a:endParaRPr>
          </a:p>
          <a:p>
            <a:r>
              <a:rPr lang="zh-TW" altLang="en-US" b="1" dirty="0" smtClean="0">
                <a:latin typeface="+mn-ea"/>
              </a:rPr>
              <a:t>基金</a:t>
            </a:r>
            <a:r>
              <a:rPr lang="zh-TW" altLang="en-US" b="1" dirty="0">
                <a:latin typeface="+mn-ea"/>
              </a:rPr>
              <a:t>管理組織</a:t>
            </a:r>
            <a:r>
              <a:rPr lang="zh-TW" altLang="en-US" b="1" dirty="0" smtClean="0">
                <a:latin typeface="+mn-ea"/>
              </a:rPr>
              <a:t>調整：</a:t>
            </a:r>
            <a:endParaRPr lang="zh-TW" altLang="en-US" b="1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1</a:t>
            </a:r>
            <a:r>
              <a:rPr lang="zh-TW" altLang="en-US" dirty="0" smtClean="0">
                <a:latin typeface="+mn-ea"/>
              </a:rPr>
              <a:t>、短期</a:t>
            </a:r>
            <a:r>
              <a:rPr lang="zh-TW" altLang="en-US" dirty="0">
                <a:latin typeface="+mn-ea"/>
              </a:rPr>
              <a:t>：增加彈性用人，以簡任約聘進用具專業投資</a:t>
            </a:r>
            <a:r>
              <a:rPr lang="zh-TW" altLang="en-US" dirty="0" smtClean="0">
                <a:latin typeface="+mn-ea"/>
              </a:rPr>
              <a:t>經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驗</a:t>
            </a:r>
            <a:r>
              <a:rPr lang="zh-TW" altLang="en-US" dirty="0">
                <a:latin typeface="+mn-ea"/>
              </a:rPr>
              <a:t>人員；檢討人員待遇加給並建立激勵與</a:t>
            </a:r>
            <a:r>
              <a:rPr lang="zh-TW" altLang="en-US" dirty="0" smtClean="0">
                <a:latin typeface="+mn-ea"/>
              </a:rPr>
              <a:t>獎懲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制度</a:t>
            </a:r>
            <a:r>
              <a:rPr lang="zh-TW" altLang="en-US" dirty="0">
                <a:latin typeface="+mn-ea"/>
              </a:rPr>
              <a:t>。 </a:t>
            </a: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、長期</a:t>
            </a:r>
            <a:r>
              <a:rPr lang="zh-TW" altLang="en-US" dirty="0">
                <a:latin typeface="+mn-ea"/>
              </a:rPr>
              <a:t>：基金管理機關研議朝法人化或公司化轉型並</a:t>
            </a:r>
            <a:r>
              <a:rPr lang="zh-TW" altLang="en-US" dirty="0" smtClean="0">
                <a:latin typeface="+mn-ea"/>
              </a:rPr>
              <a:t>搭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配</a:t>
            </a:r>
            <a:r>
              <a:rPr lang="zh-TW" altLang="en-US" dirty="0">
                <a:latin typeface="+mn-ea"/>
              </a:rPr>
              <a:t>妥慎監督機制。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四、基金管理：提昇</a:t>
            </a:r>
            <a:r>
              <a:rPr lang="zh-TW" altLang="en-US" sz="3600" dirty="0"/>
              <a:t>退撫基金收益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811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67833" y="2420888"/>
            <a:ext cx="7408333" cy="4032448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2600" b="1" dirty="0"/>
              <a:t>年資</a:t>
            </a:r>
            <a:r>
              <a:rPr lang="zh-TW" altLang="en-US" sz="2600" b="1" dirty="0" smtClean="0"/>
              <a:t>保留：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未</a:t>
            </a:r>
            <a:r>
              <a:rPr lang="zh-TW" altLang="zh-TW" dirty="0">
                <a:latin typeface="+mn-ea"/>
              </a:rPr>
              <a:t>成就退休條件而離職者，其年資保留至年滿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歲時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 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取</a:t>
            </a:r>
            <a:r>
              <a:rPr lang="zh-TW" altLang="zh-TW" dirty="0">
                <a:latin typeface="+mn-ea"/>
              </a:rPr>
              <a:t>，其未滿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年者，給一次金，滿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年以上者，給月</a:t>
            </a:r>
            <a:r>
              <a:rPr lang="zh-TW" altLang="zh-TW" dirty="0" smtClean="0">
                <a:latin typeface="+mn-ea"/>
              </a:rPr>
              <a:t>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休</a:t>
            </a:r>
            <a:r>
              <a:rPr lang="zh-TW" altLang="zh-TW" dirty="0"/>
              <a:t>金。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zh-TW" sz="2600" b="1" dirty="0"/>
              <a:t>年資併計、年金分</a:t>
            </a:r>
            <a:r>
              <a:rPr lang="zh-TW" altLang="zh-TW" sz="2600" b="1" dirty="0" smtClean="0"/>
              <a:t>立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針對</a:t>
            </a:r>
            <a:r>
              <a:rPr lang="zh-TW" altLang="zh-TW" dirty="0">
                <a:latin typeface="+mn-ea"/>
              </a:rPr>
              <a:t>因在不同職域間轉換工作，致任職年資各未達請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年金</a:t>
            </a:r>
            <a:r>
              <a:rPr lang="zh-TW" altLang="zh-TW" dirty="0">
                <a:latin typeface="+mn-ea"/>
              </a:rPr>
              <a:t>給付之年限條件（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年）者，設計「年資併</a:t>
            </a:r>
            <a:r>
              <a:rPr lang="zh-TW" altLang="zh-TW" dirty="0" smtClean="0">
                <a:latin typeface="+mn-ea"/>
              </a:rPr>
              <a:t>計</a:t>
            </a:r>
            <a:r>
              <a:rPr lang="zh-TW" altLang="en-US" dirty="0" smtClean="0">
                <a:latin typeface="+mn-ea"/>
              </a:rPr>
              <a:t>」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（</a:t>
            </a:r>
            <a:r>
              <a:rPr lang="zh-TW" altLang="zh-TW" dirty="0">
                <a:latin typeface="+mn-ea"/>
              </a:rPr>
              <a:t>成就請領年金條件）、「年金分計」（分別給付）機制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於</a:t>
            </a:r>
            <a:r>
              <a:rPr lang="zh-TW" altLang="zh-TW" dirty="0">
                <a:latin typeface="+mn-ea"/>
              </a:rPr>
              <a:t>年滿月退休金起支年齡（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歲）時，依規定請領</a:t>
            </a:r>
            <a:r>
              <a:rPr lang="zh-TW" altLang="zh-TW" dirty="0" smtClean="0">
                <a:latin typeface="+mn-ea"/>
              </a:rPr>
              <a:t>公務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月退休金。 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五、制度</a:t>
            </a:r>
            <a:r>
              <a:rPr lang="zh-TW" altLang="en-US" sz="3600" dirty="0"/>
              <a:t>轉換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47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2" y="2060848"/>
            <a:ext cx="7408333" cy="4608512"/>
          </a:xfrm>
        </p:spPr>
        <p:txBody>
          <a:bodyPr>
            <a:normAutofit fontScale="92500"/>
          </a:bodyPr>
          <a:lstStyle/>
          <a:p>
            <a:r>
              <a:rPr lang="zh-TW" altLang="zh-TW" sz="2600" b="1" dirty="0"/>
              <a:t>黨職併</a:t>
            </a:r>
            <a:r>
              <a:rPr lang="zh-TW" altLang="zh-TW" sz="2600" b="1" dirty="0" smtClean="0"/>
              <a:t>公職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立法院</a:t>
            </a:r>
            <a:r>
              <a:rPr lang="zh-TW" altLang="zh-TW" dirty="0">
                <a:latin typeface="+mn-ea"/>
              </a:rPr>
              <a:t>司法及法制委員會</a:t>
            </a:r>
            <a:r>
              <a:rPr lang="en-US" altLang="zh-TW" dirty="0">
                <a:latin typeface="+mn-ea"/>
              </a:rPr>
              <a:t>105.12.22</a:t>
            </a:r>
            <a:r>
              <a:rPr lang="zh-TW" altLang="zh-TW" dirty="0">
                <a:latin typeface="+mn-ea"/>
              </a:rPr>
              <a:t>已初審通過「</a:t>
            </a:r>
            <a:r>
              <a:rPr lang="zh-TW" altLang="zh-TW" dirty="0" smtClean="0">
                <a:latin typeface="+mn-ea"/>
              </a:rPr>
              <a:t>公教</a:t>
            </a:r>
            <a:r>
              <a:rPr lang="en-US" altLang="zh-TW" dirty="0" smtClean="0">
                <a:latin typeface="+mn-ea"/>
              </a:rPr>
              <a:t>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退職退休給與併計黨務人員年資處理條例草案」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未來</a:t>
            </a:r>
            <a:r>
              <a:rPr lang="zh-TW" altLang="zh-TW" dirty="0">
                <a:latin typeface="+mn-ea"/>
              </a:rPr>
              <a:t>俟該草案完成立法程序後，將依該條例辦理</a:t>
            </a:r>
            <a:r>
              <a:rPr lang="zh-TW" altLang="zh-TW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zh-TW" altLang="zh-TW" sz="2600" b="1" dirty="0" smtClean="0"/>
              <a:t>法官</a:t>
            </a:r>
            <a:r>
              <a:rPr lang="zh-TW" altLang="zh-TW" sz="2600" b="1" dirty="0"/>
              <a:t>與</a:t>
            </a:r>
            <a:r>
              <a:rPr lang="zh-TW" altLang="zh-TW" sz="2600" b="1" dirty="0" smtClean="0"/>
              <a:t>檢察官</a:t>
            </a:r>
            <a:r>
              <a:rPr lang="zh-TW" altLang="en-US" sz="2600" b="1" dirty="0" smtClean="0"/>
              <a:t>：</a:t>
            </a:r>
            <a:r>
              <a:rPr lang="zh-TW" altLang="zh-TW" dirty="0"/>
              <a:t>建議檢討調降司法官退養金給與。 </a:t>
            </a:r>
            <a:endParaRPr lang="en-US" altLang="zh-TW" dirty="0" smtClean="0"/>
          </a:p>
          <a:p>
            <a:r>
              <a:rPr lang="zh-TW" altLang="zh-TW" sz="2600" b="1" dirty="0"/>
              <a:t>政務</a:t>
            </a:r>
            <a:r>
              <a:rPr lang="zh-TW" altLang="zh-TW" sz="2600" b="1" dirty="0" smtClean="0"/>
              <a:t>人員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  </a:t>
            </a:r>
            <a:r>
              <a:rPr lang="zh-TW" altLang="zh-TW" dirty="0" smtClean="0">
                <a:latin typeface="+mj-ea"/>
                <a:ea typeface="+mj-ea"/>
              </a:rPr>
              <a:t>政務</a:t>
            </a:r>
            <a:r>
              <a:rPr lang="zh-TW" altLang="zh-TW" dirty="0">
                <a:latin typeface="+mj-ea"/>
                <a:ea typeface="+mj-ea"/>
              </a:rPr>
              <a:t>人員併計事務人員年資而領取較高</a:t>
            </a:r>
            <a:r>
              <a:rPr lang="en-US" altLang="zh-TW" dirty="0">
                <a:latin typeface="+mj-ea"/>
                <a:ea typeface="+mj-ea"/>
              </a:rPr>
              <a:t>18%</a:t>
            </a:r>
            <a:r>
              <a:rPr lang="zh-TW" altLang="zh-TW" dirty="0">
                <a:latin typeface="+mj-ea"/>
                <a:ea typeface="+mj-ea"/>
              </a:rPr>
              <a:t>優惠存款</a:t>
            </a:r>
            <a:r>
              <a:rPr lang="zh-TW" altLang="zh-TW" dirty="0" smtClean="0">
                <a:latin typeface="+mj-ea"/>
                <a:ea typeface="+mj-ea"/>
              </a:rPr>
              <a:t>利息</a:t>
            </a:r>
            <a:r>
              <a:rPr lang="en-US" altLang="zh-TW" dirty="0" smtClean="0">
                <a:latin typeface="+mj-ea"/>
                <a:ea typeface="+mj-ea"/>
              </a:rPr>
              <a:t>   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zh-TW" altLang="zh-TW" dirty="0" smtClean="0">
                <a:latin typeface="+mj-ea"/>
                <a:ea typeface="+mj-ea"/>
              </a:rPr>
              <a:t>優先</a:t>
            </a:r>
            <a:r>
              <a:rPr lang="zh-TW" altLang="zh-TW" dirty="0">
                <a:latin typeface="+mj-ea"/>
                <a:ea typeface="+mj-ea"/>
              </a:rPr>
              <a:t>處理。 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sz="2600" b="1" dirty="0">
                <a:latin typeface="+mn-ea"/>
              </a:rPr>
              <a:t>公營銀行（含中央銀行）</a:t>
            </a:r>
            <a:r>
              <a:rPr lang="en-US" altLang="zh-TW" sz="2600" b="1" dirty="0">
                <a:latin typeface="+mn-ea"/>
              </a:rPr>
              <a:t>13</a:t>
            </a:r>
            <a:r>
              <a:rPr lang="zh-TW" altLang="zh-TW" sz="2600" b="1" dirty="0">
                <a:latin typeface="+mn-ea"/>
              </a:rPr>
              <a:t>％優惠存款制度的</a:t>
            </a:r>
            <a:r>
              <a:rPr lang="zh-TW" altLang="zh-TW" sz="2600" b="1" dirty="0" smtClean="0">
                <a:latin typeface="+mn-ea"/>
              </a:rPr>
              <a:t>改革</a:t>
            </a:r>
            <a:r>
              <a:rPr lang="zh-TW" altLang="en-US" sz="2600" b="1" dirty="0" smtClean="0">
                <a:latin typeface="+mn-ea"/>
              </a:rPr>
              <a:t>：</a:t>
            </a:r>
            <a:endParaRPr lang="en-US" altLang="zh-TW" sz="2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財政部</a:t>
            </a:r>
            <a:r>
              <a:rPr lang="zh-TW" altLang="zh-TW" dirty="0">
                <a:latin typeface="+mn-ea"/>
              </a:rPr>
              <a:t>所屬公營行庫</a:t>
            </a:r>
            <a:r>
              <a:rPr lang="en-US" altLang="zh-TW" dirty="0">
                <a:latin typeface="+mn-ea"/>
              </a:rPr>
              <a:t>97</a:t>
            </a:r>
            <a:r>
              <a:rPr lang="zh-TW" altLang="zh-TW" dirty="0">
                <a:latin typeface="+mn-ea"/>
              </a:rPr>
              <a:t>年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月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日前退休享有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的</a:t>
            </a:r>
            <a:r>
              <a:rPr lang="zh-TW" altLang="zh-TW" dirty="0" smtClean="0">
                <a:latin typeface="+mn-ea"/>
              </a:rPr>
              <a:t>員工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優惠存款</a:t>
            </a:r>
            <a:r>
              <a:rPr lang="en-US" altLang="zh-TW" dirty="0" smtClean="0">
                <a:latin typeface="+mn-ea"/>
              </a:rPr>
              <a:t>,</a:t>
            </a:r>
            <a:r>
              <a:rPr lang="zh-TW" altLang="zh-TW" dirty="0" smtClean="0">
                <a:latin typeface="+mn-ea"/>
              </a:rPr>
              <a:t>為</a:t>
            </a:r>
            <a:r>
              <a:rPr lang="zh-TW" altLang="zh-TW" dirty="0">
                <a:latin typeface="+mn-ea"/>
              </a:rPr>
              <a:t>衡平計，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優惠存款上限與利率應調降。</a:t>
            </a:r>
            <a:endParaRPr lang="en-US" altLang="zh-TW" dirty="0" smtClean="0">
              <a:latin typeface="+mn-ea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六、特殊</a:t>
            </a:r>
            <a:r>
              <a:rPr lang="zh-TW" altLang="en-US" sz="3600" dirty="0"/>
              <a:t>對象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4001846" y="6513833"/>
            <a:ext cx="1161826" cy="365125"/>
          </a:xfrm>
        </p:spPr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58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3" y="2564904"/>
            <a:ext cx="7408333" cy="3450696"/>
          </a:xfrm>
        </p:spPr>
        <p:txBody>
          <a:bodyPr>
            <a:normAutofit/>
          </a:bodyPr>
          <a:lstStyle/>
          <a:p>
            <a:r>
              <a:rPr lang="zh-TW" altLang="zh-TW" sz="2800" b="1" dirty="0">
                <a:latin typeface="+mn-ea"/>
              </a:rPr>
              <a:t>育嬰留職停薪期間</a:t>
            </a:r>
            <a:r>
              <a:rPr lang="zh-TW" altLang="zh-TW" sz="2800" dirty="0">
                <a:latin typeface="+mn-ea"/>
              </a:rPr>
              <a:t>之年資，得選擇全額自費，繼續撥繳退撫基金費用，併計</a:t>
            </a:r>
            <a:r>
              <a:rPr lang="zh-TW" altLang="zh-TW" sz="2800" dirty="0" smtClean="0">
                <a:latin typeface="+mn-ea"/>
              </a:rPr>
              <a:t>公</a:t>
            </a:r>
            <a:r>
              <a:rPr lang="zh-TW" altLang="en-US" sz="2800" dirty="0" smtClean="0">
                <a:latin typeface="+mn-ea"/>
              </a:rPr>
              <a:t>教</a:t>
            </a:r>
            <a:r>
              <a:rPr lang="zh-TW" altLang="zh-TW" sz="2800" dirty="0" smtClean="0">
                <a:latin typeface="+mn-ea"/>
              </a:rPr>
              <a:t>人員</a:t>
            </a:r>
            <a:r>
              <a:rPr lang="zh-TW" altLang="zh-TW" sz="2800" dirty="0">
                <a:latin typeface="+mn-ea"/>
              </a:rPr>
              <a:t>退休、資遣或撫卹年資。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七、</a:t>
            </a:r>
            <a:r>
              <a:rPr lang="zh-TW" altLang="zh-TW" sz="3600" dirty="0" smtClean="0"/>
              <a:t>其他</a:t>
            </a:r>
            <a:endParaRPr lang="zh-TW" altLang="en-US" sz="3600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22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簡報結束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謝謝聆聽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26453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國家年金改革國是會議全國大會報告[1].pdf - Adobe Acrobat Pro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675" t="38450" r="37400" b="11019"/>
          <a:stretch/>
        </p:blipFill>
        <p:spPr>
          <a:xfrm>
            <a:off x="6300192" y="4384816"/>
            <a:ext cx="2639608" cy="2431217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2" y="476672"/>
            <a:ext cx="8229600" cy="1252728"/>
          </a:xfrm>
        </p:spPr>
        <p:txBody>
          <a:bodyPr/>
          <a:lstStyle/>
          <a:p>
            <a:r>
              <a:rPr lang="zh-TW" altLang="en-US" dirty="0" smtClean="0"/>
              <a:t>公教人員退休制度改革</a:t>
            </a:r>
            <a:r>
              <a:rPr lang="zh-TW" altLang="zh-TW" dirty="0" smtClean="0"/>
              <a:t>方案</a:t>
            </a:r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6" y="2564904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一、</a:t>
            </a:r>
            <a:r>
              <a:rPr lang="zh-TW" altLang="zh-TW" sz="2600" dirty="0" smtClean="0"/>
              <a:t>給付</a:t>
            </a:r>
            <a:r>
              <a:rPr lang="zh-TW" altLang="en-US" sz="2600" dirty="0" smtClean="0"/>
              <a:t>：</a:t>
            </a:r>
            <a:r>
              <a:rPr lang="zh-TW" altLang="en-US" sz="2200" dirty="0" smtClean="0"/>
              <a:t>退休金計算基準、所得上下限、優惠存款制度、   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/>
              <a:t> </a:t>
            </a:r>
            <a:r>
              <a:rPr lang="en-US" altLang="zh-TW" sz="2200" dirty="0" smtClean="0"/>
              <a:t>                         </a:t>
            </a:r>
            <a:r>
              <a:rPr lang="zh-TW" altLang="en-US" sz="2200" dirty="0" smtClean="0"/>
              <a:t>年資補償金、月撫慰金制度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en-US" dirty="0" smtClean="0"/>
              <a:t>二、</a:t>
            </a:r>
            <a:r>
              <a:rPr lang="zh-TW" altLang="zh-TW" sz="2600" dirty="0" smtClean="0"/>
              <a:t>請</a:t>
            </a:r>
            <a:r>
              <a:rPr lang="zh-TW" altLang="zh-TW" sz="2600" dirty="0"/>
              <a:t>領</a:t>
            </a:r>
            <a:r>
              <a:rPr lang="zh-TW" altLang="zh-TW" sz="2600" dirty="0" smtClean="0"/>
              <a:t>資格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月退休金起支年齡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三、</a:t>
            </a:r>
            <a:r>
              <a:rPr lang="zh-TW" altLang="zh-TW" sz="2600" dirty="0" smtClean="0"/>
              <a:t>財源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退撫基金提撥費率、退休所得節省費用挹注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四、</a:t>
            </a:r>
            <a:r>
              <a:rPr lang="zh-TW" altLang="zh-TW" sz="2600" dirty="0" smtClean="0"/>
              <a:t>基金管理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提昇退撫基金收益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五、</a:t>
            </a:r>
            <a:r>
              <a:rPr lang="zh-TW" altLang="zh-TW" sz="2600" dirty="0" smtClean="0"/>
              <a:t>制度轉換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年資保留、併計及年金分計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六、</a:t>
            </a:r>
            <a:r>
              <a:rPr lang="zh-TW" altLang="zh-TW" sz="2600" dirty="0" smtClean="0"/>
              <a:t>特殊對象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dirty="0" smtClean="0"/>
              <a:t>七、</a:t>
            </a:r>
            <a:r>
              <a:rPr lang="zh-TW" altLang="zh-TW" sz="2600" dirty="0" smtClean="0"/>
              <a:t>其他</a:t>
            </a:r>
            <a:endParaRPr lang="zh-TW" altLang="en-US" sz="26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55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>
                <a:latin typeface="+mn-ea"/>
              </a:rPr>
              <a:t>調整為最後在職往前「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」，之後逐年拉長</a:t>
            </a:r>
            <a:r>
              <a:rPr lang="en-US" altLang="zh-TW" sz="2800" dirty="0">
                <a:latin typeface="+mn-ea"/>
              </a:rPr>
              <a:t>1</a:t>
            </a:r>
            <a:r>
              <a:rPr lang="zh-TW" altLang="zh-TW" sz="2800" dirty="0">
                <a:latin typeface="+mn-ea"/>
              </a:rPr>
              <a:t>年，調整至最後在職往前「</a:t>
            </a:r>
            <a:r>
              <a:rPr lang="en-US" altLang="zh-TW" sz="2800" dirty="0">
                <a:latin typeface="+mn-ea"/>
              </a:rPr>
              <a:t>15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505913"/>
            <a:ext cx="8229600" cy="1252728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一、給付：</a:t>
            </a:r>
            <a:r>
              <a:rPr lang="zh-TW" altLang="zh-TW" sz="3600" dirty="0" smtClean="0"/>
              <a:t>調整</a:t>
            </a:r>
            <a:r>
              <a:rPr lang="zh-TW" altLang="zh-TW" sz="3600" dirty="0"/>
              <a:t>退休金計算基準 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5881672"/>
              </p:ext>
            </p:extLst>
          </p:nvPr>
        </p:nvGraphicFramePr>
        <p:xfrm>
          <a:off x="1115616" y="4509120"/>
          <a:ext cx="7272808" cy="792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49236"/>
                <a:gridCol w="49235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現行制度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公教人員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退撫新制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退休生效日當月本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年功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俸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薪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加一倍</a:t>
                      </a:r>
                      <a:endParaRPr lang="en-US" altLang="zh-TW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48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8141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一、給付：調降</a:t>
            </a:r>
            <a:r>
              <a:rPr lang="zh-TW" altLang="en-US" sz="3600" dirty="0"/>
              <a:t>退休所得上限及下限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4134312" y="5661248"/>
            <a:ext cx="4909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</a:t>
            </a:r>
            <a:endParaRPr lang="zh-TW" altLang="en-US" sz="1200" dirty="0"/>
          </a:p>
        </p:txBody>
      </p:sp>
      <p:sp>
        <p:nvSpPr>
          <p:cNvPr id="13" name="內容版面配置區 12"/>
          <p:cNvSpPr>
            <a:spLocks noGrp="1"/>
          </p:cNvSpPr>
          <p:nvPr>
            <p:ph idx="1"/>
          </p:nvPr>
        </p:nvSpPr>
        <p:spPr>
          <a:xfrm>
            <a:off x="608141" y="2492896"/>
            <a:ext cx="8092421" cy="3777869"/>
          </a:xfrm>
        </p:spPr>
        <p:txBody>
          <a:bodyPr>
            <a:noAutofit/>
          </a:bodyPr>
          <a:lstStyle/>
          <a:p>
            <a:r>
              <a:rPr lang="zh-TW" altLang="zh-TW" b="1" dirty="0">
                <a:latin typeface="+mn-ea"/>
              </a:rPr>
              <a:t>分子：</a:t>
            </a:r>
            <a:r>
              <a:rPr lang="zh-TW" altLang="zh-TW" dirty="0">
                <a:latin typeface="+mn-ea"/>
              </a:rPr>
              <a:t>月退休金</a:t>
            </a:r>
            <a:r>
              <a:rPr lang="en-US" altLang="zh-TW" dirty="0">
                <a:latin typeface="+mn-ea"/>
              </a:rPr>
              <a:t>+</a:t>
            </a:r>
            <a:r>
              <a:rPr lang="zh-TW" altLang="zh-TW" dirty="0">
                <a:latin typeface="+mn-ea"/>
              </a:rPr>
              <a:t>優存利息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zh-TW" dirty="0">
                <a:latin typeface="+mn-ea"/>
              </a:rPr>
              <a:t>或社會保險年金</a:t>
            </a:r>
            <a:r>
              <a:rPr lang="en-US" altLang="zh-TW" dirty="0">
                <a:latin typeface="+mn-ea"/>
              </a:rPr>
              <a:t>)</a:t>
            </a:r>
            <a:endParaRPr lang="zh-TW" altLang="zh-TW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分母：</a:t>
            </a:r>
            <a:r>
              <a:rPr lang="zh-TW" altLang="zh-TW" dirty="0">
                <a:latin typeface="+mn-ea"/>
              </a:rPr>
              <a:t>本</a:t>
            </a:r>
            <a:r>
              <a:rPr lang="zh-TW" altLang="zh-TW" dirty="0" smtClean="0">
                <a:latin typeface="+mn-ea"/>
              </a:rPr>
              <a:t>俸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薪</a:t>
            </a:r>
            <a:r>
              <a:rPr lang="en-US" altLang="zh-TW" dirty="0" smtClean="0">
                <a:latin typeface="+mn-ea"/>
              </a:rPr>
              <a:t>)2</a:t>
            </a:r>
            <a:r>
              <a:rPr lang="zh-TW" altLang="zh-TW" dirty="0" smtClean="0">
                <a:latin typeface="+mn-ea"/>
              </a:rPr>
              <a:t>倍</a:t>
            </a:r>
            <a:endParaRPr lang="zh-TW" altLang="zh-TW" sz="2000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上限：</a:t>
            </a:r>
            <a:r>
              <a:rPr lang="en-US" altLang="zh-TW" b="1" dirty="0">
                <a:latin typeface="+mn-ea"/>
              </a:rPr>
              <a:t>(</a:t>
            </a:r>
            <a:r>
              <a:rPr lang="zh-TW" altLang="zh-TW" b="1" dirty="0">
                <a:latin typeface="+mn-ea"/>
              </a:rPr>
              <a:t>以</a:t>
            </a:r>
            <a:r>
              <a:rPr lang="en-US" altLang="zh-TW" b="1" dirty="0">
                <a:latin typeface="+mn-ea"/>
              </a:rPr>
              <a:t>35</a:t>
            </a:r>
            <a:r>
              <a:rPr lang="zh-TW" altLang="zh-TW" b="1" dirty="0">
                <a:latin typeface="+mn-ea"/>
              </a:rPr>
              <a:t>年為準</a:t>
            </a:r>
            <a:r>
              <a:rPr lang="en-US" altLang="zh-TW" b="1" dirty="0">
                <a:latin typeface="+mn-ea"/>
              </a:rPr>
              <a:t>)</a:t>
            </a:r>
            <a:br>
              <a:rPr lang="en-US" altLang="zh-TW" b="1" dirty="0">
                <a:latin typeface="+mn-ea"/>
              </a:rPr>
            </a:br>
            <a:r>
              <a:rPr lang="zh-TW" altLang="zh-TW" dirty="0">
                <a:latin typeface="+mn-ea"/>
              </a:rPr>
              <a:t>先調降至分母ｘ</a:t>
            </a:r>
            <a:r>
              <a:rPr lang="en-US" altLang="zh-TW" dirty="0">
                <a:latin typeface="+mn-ea"/>
              </a:rPr>
              <a:t>75%</a:t>
            </a:r>
            <a:r>
              <a:rPr lang="zh-TW" altLang="zh-TW" dirty="0">
                <a:latin typeface="+mn-ea"/>
              </a:rPr>
              <a:t>，之後逐年調降</a:t>
            </a:r>
            <a:r>
              <a:rPr lang="en-US" altLang="zh-TW" dirty="0">
                <a:latin typeface="+mn-ea"/>
              </a:rPr>
              <a:t>1%</a:t>
            </a:r>
            <a:r>
              <a:rPr lang="zh-TW" altLang="zh-TW" dirty="0">
                <a:latin typeface="+mn-ea"/>
              </a:rPr>
              <a:t>至</a:t>
            </a:r>
            <a:r>
              <a:rPr lang="en-US" altLang="zh-TW" dirty="0">
                <a:latin typeface="+mn-ea"/>
              </a:rPr>
              <a:t>60</a:t>
            </a:r>
            <a:r>
              <a:rPr lang="en-US" altLang="zh-TW" dirty="0" smtClean="0">
                <a:latin typeface="+mn-ea"/>
              </a:rPr>
              <a:t>%</a:t>
            </a:r>
            <a:endParaRPr lang="en-US" altLang="zh-TW" b="1" dirty="0" smtClean="0">
              <a:latin typeface="+mn-ea"/>
            </a:endParaRPr>
          </a:p>
          <a:p>
            <a:r>
              <a:rPr lang="zh-TW" altLang="zh-TW" b="1" dirty="0" smtClean="0">
                <a:latin typeface="+mn-ea"/>
              </a:rPr>
              <a:t>下限</a:t>
            </a:r>
            <a:r>
              <a:rPr lang="zh-TW" altLang="zh-TW" b="1" dirty="0">
                <a:latin typeface="+mn-ea"/>
              </a:rPr>
              <a:t>：最低保障金額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甲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25,000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(105</a:t>
            </a:r>
            <a:r>
              <a:rPr lang="zh-TW" altLang="zh-TW" sz="1800" dirty="0">
                <a:latin typeface="+mn-ea"/>
              </a:rPr>
              <a:t>年度退休（伍）軍公教人員年終慰問金發給</a:t>
            </a:r>
            <a:r>
              <a:rPr lang="zh-TW" altLang="zh-TW" sz="1800" dirty="0" smtClean="0">
                <a:latin typeface="+mn-ea"/>
              </a:rPr>
              <a:t>基準</a:t>
            </a:r>
            <a:r>
              <a:rPr lang="en-US" altLang="zh-TW" sz="1800" dirty="0">
                <a:latin typeface="+mn-ea"/>
              </a:rPr>
              <a:t>)</a:t>
            </a:r>
            <a:endParaRPr lang="zh-TW" altLang="zh-TW" sz="1800" dirty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乙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</a:t>
            </a:r>
            <a:r>
              <a:rPr lang="zh-TW" altLang="zh-TW" sz="1800" dirty="0" smtClean="0">
                <a:latin typeface="+mn-ea"/>
              </a:rPr>
              <a:t>公務人員</a:t>
            </a:r>
            <a:r>
              <a:rPr lang="zh-TW" altLang="zh-TW" sz="1800" dirty="0">
                <a:latin typeface="+mn-ea"/>
              </a:rPr>
              <a:t>委任第一職等本俸最高級</a:t>
            </a:r>
            <a:r>
              <a:rPr lang="en-US" altLang="zh-TW" sz="1800" dirty="0">
                <a:latin typeface="+mn-ea"/>
              </a:rPr>
              <a:t>+</a:t>
            </a:r>
            <a:r>
              <a:rPr lang="zh-TW" altLang="zh-TW" sz="1800" dirty="0">
                <a:latin typeface="+mn-ea"/>
              </a:rPr>
              <a:t>專業加給合計</a:t>
            </a:r>
            <a:r>
              <a:rPr lang="zh-TW" altLang="zh-TW" sz="1800" dirty="0" smtClean="0">
                <a:latin typeface="+mn-ea"/>
              </a:rPr>
              <a:t>數額</a:t>
            </a:r>
            <a:r>
              <a:rPr lang="en-US" altLang="zh-TW" sz="1800" dirty="0" smtClean="0">
                <a:latin typeface="+mn-ea"/>
              </a:rPr>
              <a:t>)</a:t>
            </a:r>
            <a:endParaRPr lang="zh-TW" altLang="en-US" sz="1800" dirty="0">
              <a:latin typeface="+mn-ea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9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idx="1"/>
          </p:nvPr>
        </p:nvSpPr>
        <p:spPr>
          <a:xfrm>
            <a:off x="872066" y="2492896"/>
            <a:ext cx="7408333" cy="39604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zh-TW" sz="3800" b="1" dirty="0" smtClean="0">
                <a:latin typeface="+mn-ea"/>
              </a:rPr>
              <a:t>支</a:t>
            </a:r>
            <a:r>
              <a:rPr lang="zh-TW" altLang="zh-TW" sz="3800" b="1" dirty="0">
                <a:latin typeface="+mn-ea"/>
              </a:rPr>
              <a:t>（兼）領月退休金者</a:t>
            </a:r>
            <a:r>
              <a:rPr lang="zh-TW" altLang="zh-TW" sz="3800" b="1" dirty="0" smtClean="0">
                <a:latin typeface="+mn-ea"/>
              </a:rPr>
              <a:t>：</a:t>
            </a:r>
            <a:endParaRPr lang="en-US" altLang="zh-TW" sz="38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1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分</a:t>
            </a:r>
            <a:r>
              <a:rPr lang="en-US" altLang="zh-TW" sz="3500" dirty="0">
                <a:latin typeface="+mn-ea"/>
              </a:rPr>
              <a:t>6</a:t>
            </a:r>
            <a:r>
              <a:rPr lang="zh-TW" altLang="zh-TW" sz="3500" dirty="0">
                <a:latin typeface="+mn-ea"/>
              </a:rPr>
              <a:t>年逐步全面廢除優惠存款制度</a:t>
            </a:r>
            <a:r>
              <a:rPr lang="zh-TW" altLang="zh-TW" sz="3500" dirty="0" smtClean="0">
                <a:latin typeface="+mn-ea"/>
              </a:rPr>
              <a:t>：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zh-TW" sz="3500" dirty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2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月</a:t>
            </a:r>
            <a:r>
              <a:rPr lang="zh-TW" altLang="zh-TW" sz="3500" dirty="0">
                <a:latin typeface="+mn-ea"/>
              </a:rPr>
              <a:t>退休總所得低於最低保障金額（</a:t>
            </a:r>
            <a:r>
              <a:rPr lang="en-US" altLang="zh-TW" sz="3500" dirty="0">
                <a:latin typeface="+mn-ea"/>
              </a:rPr>
              <a:t>25,000</a:t>
            </a:r>
            <a:r>
              <a:rPr lang="zh-TW" altLang="zh-TW" sz="3500" dirty="0">
                <a:latin typeface="+mn-ea"/>
              </a:rPr>
              <a:t>元或</a:t>
            </a:r>
            <a:r>
              <a:rPr lang="en-US" altLang="zh-TW" sz="3500" dirty="0">
                <a:latin typeface="+mn-ea"/>
              </a:rPr>
              <a:t>32,160</a:t>
            </a:r>
            <a:r>
              <a:rPr lang="zh-TW" altLang="zh-TW" sz="3500" dirty="0">
                <a:latin typeface="+mn-ea"/>
              </a:rPr>
              <a:t>元</a:t>
            </a:r>
            <a:r>
              <a:rPr lang="en-US" altLang="zh-TW" sz="3500" dirty="0" smtClean="0"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   </a:t>
            </a:r>
            <a:r>
              <a:rPr lang="zh-TW" altLang="zh-TW" sz="3500" dirty="0" smtClean="0">
                <a:latin typeface="+mn-ea"/>
              </a:rPr>
              <a:t>者</a:t>
            </a:r>
            <a:r>
              <a:rPr lang="zh-TW" altLang="zh-TW" sz="3500" dirty="0">
                <a:latin typeface="+mn-ea"/>
              </a:rPr>
              <a:t>，維持</a:t>
            </a:r>
            <a:r>
              <a:rPr lang="en-US" altLang="zh-TW" sz="3500" dirty="0">
                <a:latin typeface="+mn-ea"/>
              </a:rPr>
              <a:t>18%</a:t>
            </a:r>
            <a:r>
              <a:rPr lang="zh-TW" altLang="zh-TW" sz="3500" dirty="0">
                <a:latin typeface="+mn-ea"/>
              </a:rPr>
              <a:t>優存利率；超過最低保障金額者，按</a:t>
            </a:r>
            <a:r>
              <a:rPr lang="zh-TW" altLang="zh-TW" sz="3500" dirty="0" smtClean="0">
                <a:latin typeface="+mn-ea"/>
              </a:rPr>
              <a:t>前</a:t>
            </a:r>
            <a:r>
              <a:rPr lang="zh-TW" altLang="en-US" sz="3500" dirty="0" smtClean="0">
                <a:latin typeface="+mn-ea"/>
              </a:rPr>
              <a:t>述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>
                <a:latin typeface="+mn-ea"/>
              </a:rPr>
              <a:t> </a:t>
            </a:r>
            <a:r>
              <a:rPr lang="en-US" altLang="zh-TW" sz="3500" dirty="0" smtClean="0">
                <a:latin typeface="+mn-ea"/>
              </a:rPr>
              <a:t>  </a:t>
            </a:r>
            <a:r>
              <a:rPr lang="zh-TW" altLang="zh-TW" sz="3500" dirty="0" smtClean="0">
                <a:latin typeface="+mn-ea"/>
              </a:rPr>
              <a:t>方案</a:t>
            </a:r>
            <a:r>
              <a:rPr lang="zh-TW" altLang="zh-TW" sz="3500" dirty="0">
                <a:latin typeface="+mn-ea"/>
              </a:rPr>
              <a:t>調降至最低保障金額止。</a:t>
            </a:r>
            <a:endParaRPr lang="zh-TW" altLang="en-US" sz="35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2" y="5269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(1)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7231199"/>
              </p:ext>
            </p:extLst>
          </p:nvPr>
        </p:nvGraphicFramePr>
        <p:xfrm>
          <a:off x="1115616" y="3284984"/>
          <a:ext cx="4896543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2181"/>
                <a:gridCol w="1632181"/>
                <a:gridCol w="1632181"/>
              </a:tblGrid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第</a:t>
                      </a:r>
                      <a:r>
                        <a:rPr lang="en-US" altLang="zh-TW" sz="1800" dirty="0" smtClean="0"/>
                        <a:t>x</a:t>
                      </a:r>
                      <a:r>
                        <a:rPr lang="zh-TW" altLang="en-US" sz="1800" dirty="0" smtClean="0"/>
                        <a:t>年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利率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備註</a:t>
                      </a:r>
                      <a:endParaRPr lang="zh-TW" altLang="en-US" sz="1800" dirty="0"/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9%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0%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dirty="0" smtClean="0"/>
                        <a:t>領回全數本金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37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564904"/>
            <a:ext cx="7524823" cy="38164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2600" b="1" dirty="0"/>
              <a:t>支領一次退休金者： </a:t>
            </a:r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zh-TW" altLang="en-US" dirty="0" smtClean="0">
                <a:latin typeface="+mn-ea"/>
              </a:rPr>
              <a:t>甲</a:t>
            </a:r>
            <a:r>
              <a:rPr lang="zh-TW" altLang="en-US" dirty="0">
                <a:latin typeface="+mn-ea"/>
              </a:rPr>
              <a:t>案：照</a:t>
            </a:r>
            <a:r>
              <a:rPr lang="zh-TW" altLang="en-US" dirty="0" smtClean="0">
                <a:latin typeface="+mn-ea"/>
              </a:rPr>
              <a:t>前頁支</a:t>
            </a:r>
            <a:r>
              <a:rPr lang="zh-TW" altLang="en-US" dirty="0">
                <a:latin typeface="+mn-ea"/>
              </a:rPr>
              <a:t>（兼）領月退休金者方案。 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乙</a:t>
            </a:r>
            <a:r>
              <a:rPr lang="zh-TW" altLang="en-US" dirty="0">
                <a:latin typeface="+mn-ea"/>
              </a:rPr>
              <a:t>案：分年逐年調降優存</a:t>
            </a:r>
            <a:r>
              <a:rPr lang="zh-TW" altLang="en-US" dirty="0" smtClean="0">
                <a:latin typeface="+mn-ea"/>
              </a:rPr>
              <a:t>利率如右表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、每月</a:t>
            </a:r>
            <a:r>
              <a:rPr lang="zh-TW" altLang="en-US" dirty="0">
                <a:latin typeface="+mn-ea"/>
              </a:rPr>
              <a:t>優惠存款利息金額低於最低保障</a:t>
            </a:r>
            <a:r>
              <a:rPr lang="zh-TW" altLang="en-US" dirty="0" smtClean="0">
                <a:latin typeface="+mn-ea"/>
              </a:rPr>
              <a:t>金額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(25,000</a:t>
            </a:r>
            <a:r>
              <a:rPr lang="zh-TW" altLang="en-US" dirty="0" smtClean="0">
                <a:latin typeface="+mn-ea"/>
              </a:rPr>
              <a:t>元或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en-US" dirty="0">
                <a:latin typeface="+mn-ea"/>
              </a:rPr>
              <a:t>元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者，維持</a:t>
            </a:r>
            <a:r>
              <a:rPr lang="en-US" altLang="zh-TW" dirty="0">
                <a:latin typeface="+mn-ea"/>
              </a:rPr>
              <a:t>18%</a:t>
            </a:r>
            <a:r>
              <a:rPr lang="zh-TW" altLang="en-US" dirty="0">
                <a:latin typeface="+mn-ea"/>
              </a:rPr>
              <a:t>優存利率；超過</a:t>
            </a:r>
            <a:r>
              <a:rPr lang="zh-TW" altLang="en-US" dirty="0" smtClean="0">
                <a:latin typeface="+mn-ea"/>
              </a:rPr>
              <a:t>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低</a:t>
            </a:r>
            <a:r>
              <a:rPr lang="zh-TW" altLang="en-US" dirty="0">
                <a:latin typeface="+mn-ea"/>
              </a:rPr>
              <a:t>保障金額者</a:t>
            </a:r>
            <a:r>
              <a:rPr lang="zh-TW" altLang="en-US" dirty="0" smtClean="0">
                <a:latin typeface="+mn-ea"/>
              </a:rPr>
              <a:t>，其</a:t>
            </a:r>
            <a:r>
              <a:rPr lang="zh-TW" altLang="en-US" dirty="0">
                <a:latin typeface="+mn-ea"/>
              </a:rPr>
              <a:t>超過的部分，始按</a:t>
            </a:r>
            <a:r>
              <a:rPr lang="zh-TW" altLang="en-US" dirty="0" smtClean="0">
                <a:latin typeface="+mn-ea"/>
              </a:rPr>
              <a:t>前述方案</a:t>
            </a:r>
            <a:r>
              <a:rPr lang="zh-TW" altLang="en-US" dirty="0">
                <a:latin typeface="+mn-ea"/>
              </a:rPr>
              <a:t>調降。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</a:t>
            </a:r>
            <a:r>
              <a:rPr lang="zh-TW" altLang="en-US" sz="3600" dirty="0"/>
              <a:t>：</a:t>
            </a:r>
            <a:r>
              <a:rPr lang="zh-TW" altLang="en-US" sz="3600" dirty="0" smtClean="0"/>
              <a:t>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/>
              <a:t>(</a:t>
            </a:r>
            <a:r>
              <a:rPr lang="en-US" altLang="zh-TW" sz="3600" dirty="0" smtClean="0"/>
              <a:t>2)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9708625"/>
              </p:ext>
            </p:extLst>
          </p:nvPr>
        </p:nvGraphicFramePr>
        <p:xfrm>
          <a:off x="5882721" y="3429000"/>
          <a:ext cx="2808312" cy="1702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4156"/>
                <a:gridCol w="1404156"/>
              </a:tblGrid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</a:t>
                      </a:r>
                      <a:r>
                        <a:rPr lang="en-US" altLang="zh-TW" sz="1600" dirty="0" smtClean="0"/>
                        <a:t>x</a:t>
                      </a:r>
                      <a:r>
                        <a:rPr lang="zh-TW" altLang="en-US" sz="1600" dirty="0" smtClean="0"/>
                        <a:t>年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利率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543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12%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10%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8%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0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050947"/>
            <a:ext cx="7408333" cy="3450696"/>
          </a:xfrm>
        </p:spPr>
        <p:txBody>
          <a:bodyPr/>
          <a:lstStyle/>
          <a:p>
            <a:r>
              <a:rPr lang="zh-TW" altLang="en-US" b="1" dirty="0"/>
              <a:t>優惠存款金額</a:t>
            </a:r>
            <a:r>
              <a:rPr lang="zh-TW" altLang="en-US" b="1" dirty="0" smtClean="0"/>
              <a:t>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u="sng" dirty="0" smtClean="0">
                <a:latin typeface="+mn-ea"/>
              </a:rPr>
              <a:t>退休</a:t>
            </a:r>
            <a:r>
              <a:rPr lang="zh-TW" altLang="en-US" u="sng" dirty="0">
                <a:latin typeface="+mn-ea"/>
              </a:rPr>
              <a:t>公務人員一次退休金與養老給付優惠存款辦法</a:t>
            </a:r>
            <a:r>
              <a:rPr lang="zh-TW" altLang="en-US" dirty="0">
                <a:latin typeface="+mn-ea"/>
              </a:rPr>
              <a:t>及</a:t>
            </a:r>
            <a:r>
              <a:rPr lang="zh-TW" altLang="en-US" u="sng" dirty="0">
                <a:latin typeface="+mn-ea"/>
              </a:rPr>
              <a:t>公立學校退休教職員一次退休金及養老給付優惠存款辦法</a:t>
            </a:r>
            <a:r>
              <a:rPr lang="zh-TW" altLang="en-US" dirty="0">
                <a:latin typeface="+mn-ea"/>
              </a:rPr>
              <a:t>第</a:t>
            </a:r>
            <a:r>
              <a:rPr lang="en-US" altLang="zh-TW" dirty="0">
                <a:latin typeface="+mn-ea"/>
              </a:rPr>
              <a:t>3</a:t>
            </a:r>
            <a:r>
              <a:rPr lang="zh-TW" altLang="en-US" dirty="0">
                <a:latin typeface="+mn-ea"/>
              </a:rPr>
              <a:t>條</a:t>
            </a:r>
            <a:r>
              <a:rPr lang="zh-TW" altLang="en-US" dirty="0" smtClean="0">
                <a:latin typeface="+mn-ea"/>
              </a:rPr>
              <a:t>第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項</a:t>
            </a:r>
            <a:r>
              <a:rPr lang="zh-TW" altLang="en-US" dirty="0">
                <a:latin typeface="+mn-ea"/>
              </a:rPr>
              <a:t>附表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en-US" dirty="0">
                <a:latin typeface="+mn-ea"/>
              </a:rPr>
              <a:t>即從優逆算表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同步廢止，公保養老給付優惠</a:t>
            </a:r>
            <a:r>
              <a:rPr lang="zh-TW" altLang="en-US" dirty="0" smtClean="0">
                <a:latin typeface="+mn-ea"/>
              </a:rPr>
              <a:t>存款按</a:t>
            </a:r>
            <a:r>
              <a:rPr lang="zh-TW" altLang="en-US" dirty="0">
                <a:latin typeface="+mn-ea"/>
              </a:rPr>
              <a:t>其於退撫新制實施前實際得領取之養老給付金額辦理。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15561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(3)</a:t>
            </a:r>
            <a:endParaRPr lang="zh-TW" altLang="en-US" sz="3600" dirty="0"/>
          </a:p>
        </p:txBody>
      </p:sp>
      <p:grpSp>
        <p:nvGrpSpPr>
          <p:cNvPr id="9" name="群組 8"/>
          <p:cNvGrpSpPr/>
          <p:nvPr/>
        </p:nvGrpSpPr>
        <p:grpSpPr>
          <a:xfrm>
            <a:off x="1547664" y="4551831"/>
            <a:ext cx="5738610" cy="2306169"/>
            <a:chOff x="2057795" y="4584211"/>
            <a:chExt cx="5738610" cy="2306169"/>
          </a:xfrm>
        </p:grpSpPr>
        <p:pic>
          <p:nvPicPr>
            <p:cNvPr id="5" name="圖片 4" descr="附表[1].doc [相容模式] - Word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5163" t="26368" r="33836" b="10111"/>
            <a:stretch/>
          </p:blipFill>
          <p:spPr>
            <a:xfrm>
              <a:off x="5761961" y="4584211"/>
              <a:ext cx="2034444" cy="2273789"/>
            </a:xfrm>
            <a:prstGeom prst="rect">
              <a:avLst/>
            </a:prstGeom>
          </p:spPr>
        </p:pic>
        <p:pic>
          <p:nvPicPr>
            <p:cNvPr id="6" name="內容版面配置區 3" descr="E080019-001.doc [唯讀] [相容模式] - Word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830" t="6259" r="55871" b="25599"/>
            <a:stretch/>
          </p:blipFill>
          <p:spPr>
            <a:xfrm>
              <a:off x="2057795" y="4663820"/>
              <a:ext cx="2473955" cy="2226560"/>
            </a:xfrm>
            <a:prstGeom prst="rect">
              <a:avLst/>
            </a:prstGeom>
          </p:spPr>
        </p:pic>
        <p:sp>
          <p:nvSpPr>
            <p:cNvPr id="7" name="圓角矩形 6"/>
            <p:cNvSpPr/>
            <p:nvPr/>
          </p:nvSpPr>
          <p:spPr>
            <a:xfrm rot="19671410">
              <a:off x="2619208" y="5491911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 rot="19671410">
              <a:off x="6291616" y="5403816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05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683568" y="2780928"/>
            <a:ext cx="7592599" cy="381642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2800" b="1" dirty="0">
                <a:latin typeface="+mn-ea"/>
              </a:rPr>
              <a:t>法案公布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年後退休者：不再發給</a:t>
            </a:r>
            <a:r>
              <a:rPr lang="zh-TW" altLang="en-US" sz="2800" b="1" u="sng" dirty="0">
                <a:latin typeface="+mn-ea"/>
              </a:rPr>
              <a:t>年資補償金</a:t>
            </a:r>
            <a:r>
              <a:rPr lang="zh-TW" altLang="en-US" sz="2800" b="1" dirty="0">
                <a:latin typeface="+mn-ea"/>
              </a:rPr>
              <a:t>。 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法案</a:t>
            </a:r>
            <a:r>
              <a:rPr lang="zh-TW" altLang="en-US" sz="2800" b="1" dirty="0">
                <a:latin typeface="+mn-ea"/>
              </a:rPr>
              <a:t>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年後亡故者，降低月撫慰金給付標準，改為月退休金之</a:t>
            </a:r>
            <a:r>
              <a:rPr lang="en-US" altLang="zh-TW" sz="2800" b="1" dirty="0">
                <a:latin typeface="+mn-ea"/>
              </a:rPr>
              <a:t>1/3</a:t>
            </a:r>
            <a:r>
              <a:rPr lang="zh-TW" altLang="en-US" sz="2800" b="1" dirty="0">
                <a:latin typeface="+mn-ea"/>
              </a:rPr>
              <a:t>；至於遺族擇領月撫慰金的條件如下：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1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配偶</a:t>
            </a:r>
            <a:r>
              <a:rPr lang="zh-TW" altLang="en-US" dirty="0">
                <a:latin typeface="+mn-ea"/>
              </a:rPr>
              <a:t>支領月撫慰金起支年齡延後至</a:t>
            </a:r>
            <a:r>
              <a:rPr lang="en-US" altLang="zh-TW" u="sng" dirty="0">
                <a:latin typeface="+mn-ea"/>
              </a:rPr>
              <a:t>65</a:t>
            </a:r>
            <a:r>
              <a:rPr lang="zh-TW" altLang="en-US" u="sng" dirty="0">
                <a:latin typeface="+mn-ea"/>
              </a:rPr>
              <a:t>歲</a:t>
            </a:r>
            <a:r>
              <a:rPr lang="zh-TW" altLang="en-US" dirty="0">
                <a:latin typeface="+mn-ea"/>
              </a:rPr>
              <a:t>；婚姻關係改</a:t>
            </a:r>
            <a:r>
              <a:rPr lang="zh-TW" altLang="en-US" dirty="0" smtClean="0">
                <a:latin typeface="+mn-ea"/>
              </a:rPr>
              <a:t>為於</a:t>
            </a:r>
            <a:r>
              <a:rPr lang="zh-TW" altLang="en-US" dirty="0">
                <a:latin typeface="+mn-ea"/>
              </a:rPr>
              <a:t>退休</a:t>
            </a:r>
            <a:r>
              <a:rPr lang="zh-TW" altLang="en-US" dirty="0" smtClean="0">
                <a:latin typeface="+mn-ea"/>
              </a:rPr>
              <a:t>人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員</a:t>
            </a:r>
            <a:r>
              <a:rPr lang="zh-TW" altLang="en-US" dirty="0">
                <a:latin typeface="+mn-ea"/>
              </a:rPr>
              <a:t>亡故時累積</a:t>
            </a:r>
            <a:r>
              <a:rPr lang="zh-TW" altLang="en-US" u="sng" dirty="0">
                <a:latin typeface="+mn-ea"/>
              </a:rPr>
              <a:t>存續</a:t>
            </a:r>
            <a:r>
              <a:rPr lang="en-US" altLang="zh-TW" u="sng" dirty="0">
                <a:latin typeface="+mn-ea"/>
              </a:rPr>
              <a:t>15</a:t>
            </a:r>
            <a:r>
              <a:rPr lang="zh-TW" altLang="en-US" u="sng" dirty="0">
                <a:latin typeface="+mn-ea"/>
              </a:rPr>
              <a:t>年以上</a:t>
            </a:r>
            <a:r>
              <a:rPr lang="zh-TW" altLang="en-US" dirty="0">
                <a:latin typeface="+mn-ea"/>
              </a:rPr>
              <a:t>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刪除</a:t>
            </a:r>
            <a:r>
              <a:rPr lang="zh-TW" altLang="en-US" dirty="0">
                <a:latin typeface="+mn-ea"/>
              </a:rPr>
              <a:t>身心障礙之成年子女擇領月撫慰金規定。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（</a:t>
            </a:r>
            <a:r>
              <a:rPr lang="zh-TW" altLang="en-US" dirty="0">
                <a:latin typeface="+mn-ea"/>
              </a:rPr>
              <a:t>未成年</a:t>
            </a:r>
            <a:r>
              <a:rPr lang="zh-TW" altLang="en-US" dirty="0" smtClean="0">
                <a:latin typeface="+mn-ea"/>
              </a:rPr>
              <a:t>子女</a:t>
            </a:r>
            <a:r>
              <a:rPr lang="zh-TW" altLang="en-US" dirty="0">
                <a:latin typeface="+mn-ea"/>
              </a:rPr>
              <a:t>維持原規定</a:t>
            </a:r>
            <a:r>
              <a:rPr lang="zh-TW" altLang="en-US" dirty="0" smtClean="0">
                <a:latin typeface="+mn-ea"/>
              </a:rPr>
              <a:t>）</a:t>
            </a:r>
            <a:endParaRPr lang="zh-TW" altLang="en-US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3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遺族</a:t>
            </a:r>
            <a:r>
              <a:rPr lang="zh-TW" altLang="en-US" dirty="0">
                <a:latin typeface="+mn-ea"/>
              </a:rPr>
              <a:t>已依本法或其他法令規定領有退休金、撫卹金、</a:t>
            </a:r>
            <a:r>
              <a:rPr lang="zh-TW" altLang="en-US" dirty="0" smtClean="0">
                <a:latin typeface="+mn-ea"/>
              </a:rPr>
              <a:t>優惠存</a:t>
            </a:r>
            <a:r>
              <a:rPr lang="zh-TW" altLang="en-US" dirty="0">
                <a:latin typeface="+mn-ea"/>
              </a:rPr>
              <a:t>款</a:t>
            </a:r>
            <a:r>
              <a:rPr lang="zh-TW" altLang="en-US" dirty="0" smtClean="0">
                <a:latin typeface="+mn-ea"/>
              </a:rPr>
              <a:t>利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息</a:t>
            </a:r>
            <a:r>
              <a:rPr lang="zh-TW" altLang="en-US" dirty="0">
                <a:latin typeface="+mn-ea"/>
              </a:rPr>
              <a:t>，或其他由政府預算、公營事業機構支給</a:t>
            </a:r>
            <a:r>
              <a:rPr lang="zh-TW" altLang="en-US" dirty="0" smtClean="0">
                <a:latin typeface="+mn-ea"/>
              </a:rPr>
              <a:t>之定期</a:t>
            </a:r>
            <a:r>
              <a:rPr lang="zh-TW" altLang="en-US" dirty="0">
                <a:latin typeface="+mn-ea"/>
              </a:rPr>
              <a:t>性給與者，</a:t>
            </a:r>
            <a:r>
              <a:rPr lang="zh-TW" altLang="en-US" dirty="0" smtClean="0">
                <a:latin typeface="+mn-ea"/>
              </a:rPr>
              <a:t>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得</a:t>
            </a:r>
            <a:r>
              <a:rPr lang="zh-TW" altLang="en-US" dirty="0">
                <a:latin typeface="+mn-ea"/>
              </a:rPr>
              <a:t>擇領月撫慰金。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4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將</a:t>
            </a:r>
            <a:r>
              <a:rPr lang="zh-TW" altLang="en-US" dirty="0">
                <a:latin typeface="+mn-ea"/>
              </a:rPr>
              <a:t>月撫慰金和一次撫慰金之用語修正為「遺屬年金」</a:t>
            </a:r>
            <a:r>
              <a:rPr lang="zh-TW" altLang="en-US" dirty="0" smtClean="0">
                <a:latin typeface="+mn-ea"/>
              </a:rPr>
              <a:t>及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「</a:t>
            </a:r>
            <a:r>
              <a:rPr lang="zh-TW" altLang="en-US" dirty="0">
                <a:latin typeface="+mn-ea"/>
              </a:rPr>
              <a:t>遺屬一次金</a:t>
            </a:r>
            <a:r>
              <a:rPr lang="zh-TW" altLang="en-US" dirty="0" smtClean="0">
                <a:latin typeface="+mn-ea"/>
              </a:rPr>
              <a:t>」。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</a:t>
            </a:r>
            <a:r>
              <a:rPr lang="zh-TW" altLang="en-US" sz="3600" dirty="0"/>
              <a:t>給付：取消年資補償</a:t>
            </a:r>
            <a:r>
              <a:rPr lang="zh-TW" altLang="en-US" sz="3600" dirty="0" smtClean="0"/>
              <a:t>金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/>
              <a:t> </a:t>
            </a:r>
            <a:r>
              <a:rPr lang="en-US" altLang="zh-TW" sz="3600" dirty="0" smtClean="0"/>
              <a:t>                          </a:t>
            </a:r>
            <a:r>
              <a:rPr lang="zh-TW" altLang="en-US" sz="3600" dirty="0" smtClean="0"/>
              <a:t>調整月</a:t>
            </a:r>
            <a:r>
              <a:rPr lang="zh-TW" altLang="en-US" sz="3600" dirty="0"/>
              <a:t>撫</a:t>
            </a:r>
            <a:r>
              <a:rPr lang="zh-TW" altLang="en-US" sz="3600" dirty="0" smtClean="0"/>
              <a:t>慰</a:t>
            </a:r>
            <a:r>
              <a:rPr lang="zh-TW" altLang="en-US" sz="3600" dirty="0"/>
              <a:t>金制度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87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二、請領資格：公務人員</a:t>
            </a:r>
            <a:endParaRPr lang="zh-TW" altLang="en-US" sz="3600" dirty="0"/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4716016" y="2708920"/>
            <a:ext cx="4248472" cy="3506878"/>
          </a:xfrm>
        </p:spPr>
        <p:txBody>
          <a:bodyPr>
            <a:noAutofit/>
          </a:bodyPr>
          <a:lstStyle/>
          <a:p>
            <a:r>
              <a:rPr lang="zh-TW" altLang="en-US" sz="2000" dirty="0">
                <a:latin typeface="+mn-ea"/>
              </a:rPr>
              <a:t>採單一年齡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en-US" sz="2000" dirty="0" smtClean="0">
                <a:latin typeface="+mn-ea"/>
              </a:rPr>
              <a:t>歲，公務人員設計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+mn-ea"/>
              </a:rPr>
              <a:t> </a:t>
            </a:r>
            <a:r>
              <a:rPr lang="en-US" altLang="zh-TW" sz="2000" b="1" dirty="0" smtClean="0">
                <a:latin typeface="+mn-ea"/>
              </a:rPr>
              <a:t>  </a:t>
            </a:r>
            <a:r>
              <a:rPr lang="en-US" altLang="zh-TW" sz="2000" b="1" u="sng" dirty="0" smtClean="0">
                <a:latin typeface="+mn-ea"/>
              </a:rPr>
              <a:t>5</a:t>
            </a:r>
            <a:r>
              <a:rPr lang="zh-TW" altLang="en-US" sz="2000" b="1" u="sng" dirty="0">
                <a:latin typeface="+mn-ea"/>
              </a:rPr>
              <a:t>年</a:t>
            </a:r>
            <a:r>
              <a:rPr lang="zh-TW" altLang="en-US" sz="2000" dirty="0">
                <a:latin typeface="+mn-ea"/>
              </a:rPr>
              <a:t>過渡期間與</a:t>
            </a:r>
            <a:r>
              <a:rPr lang="en-US" altLang="zh-TW" sz="2000" dirty="0">
                <a:latin typeface="+mn-ea"/>
              </a:rPr>
              <a:t>85</a:t>
            </a:r>
            <a:r>
              <a:rPr lang="zh-TW" altLang="en-US" sz="2000" dirty="0">
                <a:latin typeface="+mn-ea"/>
              </a:rPr>
              <a:t>制之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en-US" sz="2000" dirty="0">
                <a:latin typeface="+mn-ea"/>
              </a:rPr>
              <a:t>年</a:t>
            </a:r>
            <a:r>
              <a:rPr lang="zh-TW" altLang="en-US" sz="2000" dirty="0" smtClean="0">
                <a:latin typeface="+mn-ea"/>
              </a:rPr>
              <a:t>緩衝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en-US" sz="2000" dirty="0" smtClean="0">
                <a:latin typeface="+mn-ea"/>
              </a:rPr>
              <a:t>期</a:t>
            </a:r>
            <a:r>
              <a:rPr lang="zh-TW" altLang="en-US" sz="2000" dirty="0">
                <a:latin typeface="+mn-ea"/>
              </a:rPr>
              <a:t>指標</a:t>
            </a:r>
            <a:r>
              <a:rPr lang="zh-TW" altLang="en-US" sz="2000" dirty="0" smtClean="0">
                <a:latin typeface="+mn-ea"/>
              </a:rPr>
              <a:t>數銜接。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警察、消防等危勞職務維持</a:t>
            </a:r>
            <a:r>
              <a:rPr lang="en-US" altLang="zh-TW" sz="2000" b="1" dirty="0">
                <a:latin typeface="+mn-ea"/>
              </a:rPr>
              <a:t>70</a:t>
            </a:r>
            <a:r>
              <a:rPr lang="zh-TW" altLang="zh-TW" sz="2000" b="1" dirty="0" smtClean="0">
                <a:latin typeface="+mn-ea"/>
              </a:rPr>
              <a:t>制</a:t>
            </a:r>
            <a:r>
              <a:rPr lang="zh-TW" altLang="en-US" sz="2000" b="1" dirty="0" smtClean="0">
                <a:latin typeface="+mn-ea"/>
              </a:rPr>
              <a:t>：</a:t>
            </a:r>
            <a:r>
              <a:rPr lang="en-US" altLang="zh-TW" sz="2000" dirty="0" smtClean="0">
                <a:latin typeface="+mn-ea"/>
              </a:rPr>
              <a:t>15</a:t>
            </a:r>
            <a:r>
              <a:rPr lang="zh-TW" altLang="zh-TW" sz="2000" dirty="0">
                <a:latin typeface="+mn-ea"/>
              </a:rPr>
              <a:t>年</a:t>
            </a:r>
            <a:r>
              <a:rPr lang="en-US" altLang="zh-TW" sz="2000" dirty="0">
                <a:latin typeface="+mn-ea"/>
              </a:rPr>
              <a:t>+55</a:t>
            </a:r>
            <a:r>
              <a:rPr lang="zh-TW" altLang="zh-TW" sz="2000" dirty="0" smtClean="0">
                <a:latin typeface="+mn-ea"/>
              </a:rPr>
              <a:t>歲不調整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搭配實施展期及減額月</a:t>
            </a:r>
            <a:r>
              <a:rPr lang="zh-TW" altLang="zh-TW" sz="2000" b="1" dirty="0" smtClean="0">
                <a:latin typeface="+mn-ea"/>
              </a:rPr>
              <a:t>退休金</a:t>
            </a:r>
            <a:r>
              <a:rPr lang="zh-TW" altLang="en-US" sz="2000" b="1" dirty="0" smtClean="0">
                <a:latin typeface="+mn-ea"/>
              </a:rPr>
              <a:t>：</a:t>
            </a:r>
            <a:endParaRPr lang="en-US" altLang="zh-TW" sz="20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每</a:t>
            </a:r>
            <a:r>
              <a:rPr lang="zh-TW" altLang="zh-TW" sz="2000" dirty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年，扣減</a:t>
            </a:r>
            <a:r>
              <a:rPr lang="en-US" altLang="zh-TW" sz="2000" dirty="0">
                <a:latin typeface="+mn-ea"/>
              </a:rPr>
              <a:t>4%</a:t>
            </a:r>
            <a:r>
              <a:rPr lang="zh-TW" altLang="zh-TW" sz="2000" dirty="0">
                <a:latin typeface="+mn-ea"/>
              </a:rPr>
              <a:t>，最多</a:t>
            </a:r>
            <a:r>
              <a:rPr lang="zh-TW" altLang="zh-TW" sz="2000" dirty="0" smtClean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5</a:t>
            </a:r>
            <a:r>
              <a:rPr lang="zh-TW" altLang="zh-TW" sz="2000" dirty="0" smtClean="0">
                <a:latin typeface="+mn-ea"/>
              </a:rPr>
              <a:t>年</a:t>
            </a:r>
            <a:endParaRPr lang="zh-TW" altLang="en-US" sz="2000" dirty="0">
              <a:latin typeface="+mn-ea"/>
            </a:endParaRPr>
          </a:p>
        </p:txBody>
      </p:sp>
      <p:graphicFrame>
        <p:nvGraphicFramePr>
          <p:cNvPr id="13" name="內容版面配置區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38974679"/>
              </p:ext>
            </p:extLst>
          </p:nvPr>
        </p:nvGraphicFramePr>
        <p:xfrm>
          <a:off x="251520" y="1988840"/>
          <a:ext cx="4248472" cy="4746436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936104"/>
                <a:gridCol w="764775"/>
                <a:gridCol w="1611489"/>
              </a:tblGrid>
              <a:tr h="546076"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spc="-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退休年度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法定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endParaRPr lang="en-US" altLang="zh-TW" sz="1200" dirty="0" smtClean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展期及減額之計算基準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過渡期間指標數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年齡之合計數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指標數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基本年齡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23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107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~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  <a:endParaRPr lang="zh-TW" sz="10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82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 </a:t>
                      </a:r>
                    </a:p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年齡高於或等於指標數即可支領全額月退休金，不受法定起支年齡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歲影響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108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83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619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84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85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149225" indent="-14922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r>
                        <a:rPr lang="en-US" alt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影響。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111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86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112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87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113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88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6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114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89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年以後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</a:tbl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8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27766</TotalTime>
  <Words>1546</Words>
  <Application>Microsoft Office PowerPoint</Application>
  <PresentationFormat>如螢幕大小 (4:3)</PresentationFormat>
  <Paragraphs>287</Paragraphs>
  <Slides>16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波形</vt:lpstr>
      <vt:lpstr>公教人員退休制度改革方案 說明會</vt:lpstr>
      <vt:lpstr>公教人員退休制度改革方案大綱</vt:lpstr>
      <vt:lpstr>一、給付：調整退休金計算基準 </vt:lpstr>
      <vt:lpstr>一、給付：調降退休所得上限及下限</vt:lpstr>
      <vt:lpstr>一、給付：調整優惠存款制度(1)</vt:lpstr>
      <vt:lpstr>一、給付：調整優惠存款制度(2)</vt:lpstr>
      <vt:lpstr>一、給付：調整優惠存款制度(3)</vt:lpstr>
      <vt:lpstr>一、給付：取消年資補償金                            調整月撫慰金制度</vt:lpstr>
      <vt:lpstr>二、請領資格：公務人員</vt:lpstr>
      <vt:lpstr>二、請領資格：教育人員</vt:lpstr>
      <vt:lpstr>三、財源</vt:lpstr>
      <vt:lpstr>四、基金管理：提昇退撫基金收益</vt:lpstr>
      <vt:lpstr>五、制度轉換</vt:lpstr>
      <vt:lpstr>六、特殊對象</vt:lpstr>
      <vt:lpstr>七、其他</vt:lpstr>
      <vt:lpstr>簡報結束 謝謝聆聽</vt:lpstr>
    </vt:vector>
  </TitlesOfParts>
  <Company>CMT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文官退撫制度改革對策小組 第2次會議資料簡報</dc:title>
  <dc:creator>luming-tai</dc:creator>
  <cp:lastModifiedBy>user</cp:lastModifiedBy>
  <cp:revision>2388</cp:revision>
  <cp:lastPrinted>2017-01-25T01:44:36Z</cp:lastPrinted>
  <dcterms:created xsi:type="dcterms:W3CDTF">2012-10-01T10:45:38Z</dcterms:created>
  <dcterms:modified xsi:type="dcterms:W3CDTF">2017-02-02T00:54:20Z</dcterms:modified>
</cp:coreProperties>
</file>